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57" r:id="rId4"/>
    <p:sldId id="266" r:id="rId5"/>
    <p:sldId id="258" r:id="rId6"/>
    <p:sldId id="262" r:id="rId7"/>
    <p:sldId id="264" r:id="rId8"/>
    <p:sldId id="268" r:id="rId9"/>
    <p:sldId id="270" r:id="rId10"/>
  </p:sldIdLst>
  <p:sldSz cx="9144000" cy="6858000" type="screen4x3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126E062D-66A7-49CB-872B-69F4955086C2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09EE408F-FA7B-462A-AAC5-EA7FAB6074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F128C94B-7C30-4E9F-AED8-C7A870691AC9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949C799D-706D-49F1-A536-1EC6B277B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Mean is always graphed in the middle</a:t>
            </a:r>
            <a:r>
              <a:rPr lang="en-US" baseline="0" dirty="0" smtClean="0"/>
              <a:t> of normally distributed data and is represented with the number 0 on the number line  as the mean is zero distance from itself, the mean.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we take a look at this data set, </a:t>
            </a:r>
          </a:p>
          <a:p>
            <a:pPr defTabSz="925464">
              <a:defRPr/>
            </a:pPr>
            <a:r>
              <a:rPr lang="en-US" dirty="0" smtClean="0"/>
              <a:t>5, 6, 6, 7, 8, 8, 9, 10, 10,11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mean of those values is 8 </a:t>
            </a:r>
          </a:p>
          <a:p>
            <a:r>
              <a:rPr lang="en-US" baseline="0" dirty="0" smtClean="0"/>
              <a:t>The standard deviation of this group is s= 2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1 standard deviation is the mean of  8  +/- 2</a:t>
            </a:r>
          </a:p>
          <a:p>
            <a:r>
              <a:rPr lang="en-US" baseline="0" dirty="0" smtClean="0"/>
              <a:t>So 2 standard deviations is the mean of 8 +/- 4 (1 additional +/- 2)</a:t>
            </a:r>
          </a:p>
          <a:p>
            <a:pPr defTabSz="925464">
              <a:defRPr/>
            </a:pPr>
            <a:r>
              <a:rPr lang="en-US" baseline="0" dirty="0" smtClean="0"/>
              <a:t>So 3 standard deviations is the mean of 8 +/- 6 (1 additional +/- 2)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546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1366" indent="-231366">
              <a:buAutoNum type="alphaUcPeriod"/>
            </a:pPr>
            <a:r>
              <a:rPr lang="en-US" dirty="0" smtClean="0"/>
              <a:t>What percentage of seniors scored between 390 and 590 on this SAT test?</a:t>
            </a:r>
          </a:p>
          <a:p>
            <a:pPr marL="231366" indent="-231366">
              <a:buAutoNum type="alphaUcPeriod"/>
            </a:pPr>
            <a:r>
              <a:rPr lang="en-US" dirty="0" smtClean="0"/>
              <a:t>One student scored 795 on this test. How did this student do compared to the rest of the scores?</a:t>
            </a:r>
          </a:p>
          <a:p>
            <a:pPr marL="231366" indent="-231366">
              <a:buAutoNum type="alphaUcPeriod"/>
            </a:pPr>
            <a:r>
              <a:rPr lang="en-US" dirty="0" smtClean="0"/>
              <a:t>A rather exclusive university only admits students who were among the highest 16% of the scores on this test. What score would a student need on this test to be qualified for admittance to this university?</a:t>
            </a:r>
          </a:p>
          <a:p>
            <a:pPr marL="231366" indent="-231366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C799D-706D-49F1-A536-1EC6B277B7F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CECBE-C0BB-4F1F-BC3F-59874EA5E57A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79B52-6352-4812-9418-07455B34C0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The Empirical Rule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Standard Deviation and the Normally Distributed Data Set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0B12A4-76EB-452E-86A7-DD78996DE9A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sz="3200" b="1" dirty="0" smtClean="0"/>
              <a:t>Normal Distribution</a:t>
            </a:r>
            <a:endParaRPr lang="en-US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3400" y="1600200"/>
            <a:ext cx="7924800" cy="3270250"/>
            <a:chOff x="1560" y="8302"/>
            <a:chExt cx="8307" cy="2665"/>
          </a:xfrm>
        </p:grpSpPr>
        <p:sp>
          <p:nvSpPr>
            <p:cNvPr id="12319" name="Freeform 4"/>
            <p:cNvSpPr>
              <a:spLocks/>
            </p:cNvSpPr>
            <p:nvPr/>
          </p:nvSpPr>
          <p:spPr bwMode="auto">
            <a:xfrm>
              <a:off x="1680" y="8302"/>
              <a:ext cx="7906" cy="2540"/>
            </a:xfrm>
            <a:custGeom>
              <a:avLst/>
              <a:gdLst>
                <a:gd name="T0" fmla="*/ 0 w 7906"/>
                <a:gd name="T1" fmla="*/ 2536 h 2540"/>
                <a:gd name="T2" fmla="*/ 266 w 7906"/>
                <a:gd name="T3" fmla="*/ 2523 h 2540"/>
                <a:gd name="T4" fmla="*/ 586 w 7906"/>
                <a:gd name="T5" fmla="*/ 2496 h 2540"/>
                <a:gd name="T6" fmla="*/ 933 w 7906"/>
                <a:gd name="T7" fmla="*/ 2443 h 2540"/>
                <a:gd name="T8" fmla="*/ 1240 w 7906"/>
                <a:gd name="T9" fmla="*/ 2402 h 2540"/>
                <a:gd name="T10" fmla="*/ 1493 w 7906"/>
                <a:gd name="T11" fmla="*/ 2322 h 2540"/>
                <a:gd name="T12" fmla="*/ 1733 w 7906"/>
                <a:gd name="T13" fmla="*/ 2229 h 2540"/>
                <a:gd name="T14" fmla="*/ 1947 w 7906"/>
                <a:gd name="T15" fmla="*/ 2122 h 2540"/>
                <a:gd name="T16" fmla="*/ 2160 w 7906"/>
                <a:gd name="T17" fmla="*/ 1976 h 2540"/>
                <a:gd name="T18" fmla="*/ 2320 w 7906"/>
                <a:gd name="T19" fmla="*/ 1829 h 2540"/>
                <a:gd name="T20" fmla="*/ 2480 w 7906"/>
                <a:gd name="T21" fmla="*/ 1642 h 2540"/>
                <a:gd name="T22" fmla="*/ 2640 w 7906"/>
                <a:gd name="T23" fmla="*/ 1442 h 2540"/>
                <a:gd name="T24" fmla="*/ 2787 w 7906"/>
                <a:gd name="T25" fmla="*/ 1216 h 2540"/>
                <a:gd name="T26" fmla="*/ 2933 w 7906"/>
                <a:gd name="T27" fmla="*/ 962 h 2540"/>
                <a:gd name="T28" fmla="*/ 3067 w 7906"/>
                <a:gd name="T29" fmla="*/ 749 h 2540"/>
                <a:gd name="T30" fmla="*/ 3213 w 7906"/>
                <a:gd name="T31" fmla="*/ 522 h 2540"/>
                <a:gd name="T32" fmla="*/ 3347 w 7906"/>
                <a:gd name="T33" fmla="*/ 336 h 2540"/>
                <a:gd name="T34" fmla="*/ 3493 w 7906"/>
                <a:gd name="T35" fmla="*/ 176 h 2540"/>
                <a:gd name="T36" fmla="*/ 3653 w 7906"/>
                <a:gd name="T37" fmla="*/ 69 h 2540"/>
                <a:gd name="T38" fmla="*/ 3840 w 7906"/>
                <a:gd name="T39" fmla="*/ 16 h 2540"/>
                <a:gd name="T40" fmla="*/ 4066 w 7906"/>
                <a:gd name="T41" fmla="*/ 16 h 2540"/>
                <a:gd name="T42" fmla="*/ 4280 w 7906"/>
                <a:gd name="T43" fmla="*/ 109 h 2540"/>
                <a:gd name="T44" fmla="*/ 4440 w 7906"/>
                <a:gd name="T45" fmla="*/ 243 h 2540"/>
                <a:gd name="T46" fmla="*/ 4586 w 7906"/>
                <a:gd name="T47" fmla="*/ 443 h 2540"/>
                <a:gd name="T48" fmla="*/ 4720 w 7906"/>
                <a:gd name="T49" fmla="*/ 629 h 2540"/>
                <a:gd name="T50" fmla="*/ 4840 w 7906"/>
                <a:gd name="T51" fmla="*/ 843 h 2540"/>
                <a:gd name="T52" fmla="*/ 4946 w 7906"/>
                <a:gd name="T53" fmla="*/ 1043 h 2540"/>
                <a:gd name="T54" fmla="*/ 5066 w 7906"/>
                <a:gd name="T55" fmla="*/ 1256 h 2540"/>
                <a:gd name="T56" fmla="*/ 5186 w 7906"/>
                <a:gd name="T57" fmla="*/ 1443 h 2540"/>
                <a:gd name="T58" fmla="*/ 5373 w 7906"/>
                <a:gd name="T59" fmla="*/ 1696 h 2540"/>
                <a:gd name="T60" fmla="*/ 5533 w 7906"/>
                <a:gd name="T61" fmla="*/ 1869 h 2540"/>
                <a:gd name="T62" fmla="*/ 5707 w 7906"/>
                <a:gd name="T63" fmla="*/ 2039 h 2540"/>
                <a:gd name="T64" fmla="*/ 6000 w 7906"/>
                <a:gd name="T65" fmla="*/ 2229 h 2540"/>
                <a:gd name="T66" fmla="*/ 6346 w 7906"/>
                <a:gd name="T67" fmla="*/ 2376 h 2540"/>
                <a:gd name="T68" fmla="*/ 6640 w 7906"/>
                <a:gd name="T69" fmla="*/ 2443 h 2540"/>
                <a:gd name="T70" fmla="*/ 6920 w 7906"/>
                <a:gd name="T71" fmla="*/ 2469 h 2540"/>
                <a:gd name="T72" fmla="*/ 7253 w 7906"/>
                <a:gd name="T73" fmla="*/ 2509 h 2540"/>
                <a:gd name="T74" fmla="*/ 7626 w 7906"/>
                <a:gd name="T75" fmla="*/ 2536 h 2540"/>
                <a:gd name="T76" fmla="*/ 7906 w 7906"/>
                <a:gd name="T77" fmla="*/ 2536 h 2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06"/>
                <a:gd name="T118" fmla="*/ 0 h 2540"/>
                <a:gd name="T119" fmla="*/ 7906 w 7906"/>
                <a:gd name="T120" fmla="*/ 2540 h 254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06" h="2540">
                  <a:moveTo>
                    <a:pt x="0" y="2536"/>
                  </a:moveTo>
                  <a:cubicBezTo>
                    <a:pt x="44" y="2534"/>
                    <a:pt x="168" y="2530"/>
                    <a:pt x="266" y="2523"/>
                  </a:cubicBezTo>
                  <a:cubicBezTo>
                    <a:pt x="364" y="2516"/>
                    <a:pt x="475" y="2509"/>
                    <a:pt x="586" y="2496"/>
                  </a:cubicBezTo>
                  <a:cubicBezTo>
                    <a:pt x="697" y="2483"/>
                    <a:pt x="824" y="2459"/>
                    <a:pt x="933" y="2443"/>
                  </a:cubicBezTo>
                  <a:cubicBezTo>
                    <a:pt x="1042" y="2427"/>
                    <a:pt x="1147" y="2422"/>
                    <a:pt x="1240" y="2402"/>
                  </a:cubicBezTo>
                  <a:cubicBezTo>
                    <a:pt x="1333" y="2382"/>
                    <a:pt x="1411" y="2351"/>
                    <a:pt x="1493" y="2322"/>
                  </a:cubicBezTo>
                  <a:cubicBezTo>
                    <a:pt x="1575" y="2293"/>
                    <a:pt x="1657" y="2262"/>
                    <a:pt x="1733" y="2229"/>
                  </a:cubicBezTo>
                  <a:cubicBezTo>
                    <a:pt x="1809" y="2196"/>
                    <a:pt x="1876" y="2164"/>
                    <a:pt x="1947" y="2122"/>
                  </a:cubicBezTo>
                  <a:cubicBezTo>
                    <a:pt x="2018" y="2080"/>
                    <a:pt x="2098" y="2025"/>
                    <a:pt x="2160" y="1976"/>
                  </a:cubicBezTo>
                  <a:cubicBezTo>
                    <a:pt x="2222" y="1927"/>
                    <a:pt x="2267" y="1885"/>
                    <a:pt x="2320" y="1829"/>
                  </a:cubicBezTo>
                  <a:cubicBezTo>
                    <a:pt x="2373" y="1773"/>
                    <a:pt x="2427" y="1707"/>
                    <a:pt x="2480" y="1642"/>
                  </a:cubicBezTo>
                  <a:cubicBezTo>
                    <a:pt x="2533" y="1577"/>
                    <a:pt x="2589" y="1513"/>
                    <a:pt x="2640" y="1442"/>
                  </a:cubicBezTo>
                  <a:cubicBezTo>
                    <a:pt x="2691" y="1371"/>
                    <a:pt x="2738" y="1296"/>
                    <a:pt x="2787" y="1216"/>
                  </a:cubicBezTo>
                  <a:cubicBezTo>
                    <a:pt x="2836" y="1136"/>
                    <a:pt x="2886" y="1040"/>
                    <a:pt x="2933" y="962"/>
                  </a:cubicBezTo>
                  <a:cubicBezTo>
                    <a:pt x="2980" y="884"/>
                    <a:pt x="3020" y="822"/>
                    <a:pt x="3067" y="749"/>
                  </a:cubicBezTo>
                  <a:cubicBezTo>
                    <a:pt x="3114" y="676"/>
                    <a:pt x="3166" y="591"/>
                    <a:pt x="3213" y="522"/>
                  </a:cubicBezTo>
                  <a:cubicBezTo>
                    <a:pt x="3260" y="453"/>
                    <a:pt x="3300" y="393"/>
                    <a:pt x="3347" y="336"/>
                  </a:cubicBezTo>
                  <a:cubicBezTo>
                    <a:pt x="3394" y="279"/>
                    <a:pt x="3442" y="221"/>
                    <a:pt x="3493" y="176"/>
                  </a:cubicBezTo>
                  <a:cubicBezTo>
                    <a:pt x="3544" y="131"/>
                    <a:pt x="3595" y="96"/>
                    <a:pt x="3653" y="69"/>
                  </a:cubicBezTo>
                  <a:cubicBezTo>
                    <a:pt x="3711" y="42"/>
                    <a:pt x="3771" y="25"/>
                    <a:pt x="3840" y="16"/>
                  </a:cubicBezTo>
                  <a:cubicBezTo>
                    <a:pt x="3909" y="7"/>
                    <a:pt x="3993" y="0"/>
                    <a:pt x="4066" y="16"/>
                  </a:cubicBezTo>
                  <a:cubicBezTo>
                    <a:pt x="4139" y="32"/>
                    <a:pt x="4218" y="71"/>
                    <a:pt x="4280" y="109"/>
                  </a:cubicBezTo>
                  <a:cubicBezTo>
                    <a:pt x="4342" y="147"/>
                    <a:pt x="4389" y="187"/>
                    <a:pt x="4440" y="243"/>
                  </a:cubicBezTo>
                  <a:cubicBezTo>
                    <a:pt x="4491" y="299"/>
                    <a:pt x="4539" y="379"/>
                    <a:pt x="4586" y="443"/>
                  </a:cubicBezTo>
                  <a:cubicBezTo>
                    <a:pt x="4633" y="507"/>
                    <a:pt x="4678" y="562"/>
                    <a:pt x="4720" y="629"/>
                  </a:cubicBezTo>
                  <a:cubicBezTo>
                    <a:pt x="4762" y="696"/>
                    <a:pt x="4802" y="774"/>
                    <a:pt x="4840" y="843"/>
                  </a:cubicBezTo>
                  <a:cubicBezTo>
                    <a:pt x="4878" y="912"/>
                    <a:pt x="4908" y="974"/>
                    <a:pt x="4946" y="1043"/>
                  </a:cubicBezTo>
                  <a:cubicBezTo>
                    <a:pt x="4984" y="1112"/>
                    <a:pt x="5026" y="1189"/>
                    <a:pt x="5066" y="1256"/>
                  </a:cubicBezTo>
                  <a:cubicBezTo>
                    <a:pt x="5106" y="1323"/>
                    <a:pt x="5135" y="1370"/>
                    <a:pt x="5186" y="1443"/>
                  </a:cubicBezTo>
                  <a:cubicBezTo>
                    <a:pt x="5237" y="1516"/>
                    <a:pt x="5315" y="1625"/>
                    <a:pt x="5373" y="1696"/>
                  </a:cubicBezTo>
                  <a:cubicBezTo>
                    <a:pt x="5431" y="1767"/>
                    <a:pt x="5477" y="1812"/>
                    <a:pt x="5533" y="1869"/>
                  </a:cubicBezTo>
                  <a:cubicBezTo>
                    <a:pt x="5589" y="1926"/>
                    <a:pt x="5629" y="1979"/>
                    <a:pt x="5707" y="2039"/>
                  </a:cubicBezTo>
                  <a:cubicBezTo>
                    <a:pt x="5785" y="2099"/>
                    <a:pt x="5894" y="2173"/>
                    <a:pt x="6000" y="2229"/>
                  </a:cubicBezTo>
                  <a:cubicBezTo>
                    <a:pt x="6106" y="2285"/>
                    <a:pt x="6239" y="2340"/>
                    <a:pt x="6346" y="2376"/>
                  </a:cubicBezTo>
                  <a:cubicBezTo>
                    <a:pt x="6453" y="2412"/>
                    <a:pt x="6544" y="2428"/>
                    <a:pt x="6640" y="2443"/>
                  </a:cubicBezTo>
                  <a:cubicBezTo>
                    <a:pt x="6736" y="2458"/>
                    <a:pt x="6818" y="2458"/>
                    <a:pt x="6920" y="2469"/>
                  </a:cubicBezTo>
                  <a:cubicBezTo>
                    <a:pt x="7022" y="2480"/>
                    <a:pt x="7135" y="2498"/>
                    <a:pt x="7253" y="2509"/>
                  </a:cubicBezTo>
                  <a:cubicBezTo>
                    <a:pt x="7371" y="2520"/>
                    <a:pt x="7517" y="2532"/>
                    <a:pt x="7626" y="2536"/>
                  </a:cubicBezTo>
                  <a:cubicBezTo>
                    <a:pt x="7735" y="2540"/>
                    <a:pt x="7848" y="2536"/>
                    <a:pt x="7906" y="2536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Line 5"/>
            <p:cNvSpPr>
              <a:spLocks noChangeShapeType="1"/>
            </p:cNvSpPr>
            <p:nvPr/>
          </p:nvSpPr>
          <p:spPr bwMode="auto">
            <a:xfrm>
              <a:off x="1560" y="10967"/>
              <a:ext cx="83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4413250" y="1603375"/>
            <a:ext cx="0" cy="3255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>
            <a:off x="5227638" y="2584450"/>
            <a:ext cx="0" cy="2290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 flipH="1" flipV="1">
            <a:off x="6065838" y="4076700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 flipV="1">
            <a:off x="6867525" y="4562475"/>
            <a:ext cx="0" cy="311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>
            <a:off x="3598863" y="2470150"/>
            <a:ext cx="0" cy="2405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 flipH="1" flipV="1">
            <a:off x="2746375" y="3976688"/>
            <a:ext cx="0" cy="900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 flipV="1">
            <a:off x="1868488" y="4530725"/>
            <a:ext cx="0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6" name="Text Box 19"/>
          <p:cNvSpPr txBox="1">
            <a:spLocks noChangeArrowheads="1"/>
          </p:cNvSpPr>
          <p:nvPr/>
        </p:nvSpPr>
        <p:spPr bwMode="auto">
          <a:xfrm>
            <a:off x="609600" y="5181600"/>
            <a:ext cx="769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S</a:t>
            </a:r>
            <a:r>
              <a:rPr lang="en-US" dirty="0"/>
              <a:t>	  -3	 -2	-1	0        </a:t>
            </a:r>
            <a:r>
              <a:rPr lang="en-US" dirty="0" smtClean="0"/>
              <a:t>      1              2             3</a:t>
            </a:r>
            <a:endParaRPr lang="en-US" dirty="0"/>
          </a:p>
        </p:txBody>
      </p:sp>
      <p:sp>
        <p:nvSpPr>
          <p:cNvPr id="12317" name="Text Box 30"/>
          <p:cNvSpPr txBox="1">
            <a:spLocks noChangeArrowheads="1"/>
          </p:cNvSpPr>
          <p:nvPr/>
        </p:nvSpPr>
        <p:spPr bwMode="auto">
          <a:xfrm>
            <a:off x="4191000" y="5562600"/>
            <a:ext cx="45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 </a:t>
            </a:r>
            <a:r>
              <a:rPr lang="en-US" sz="2400" dirty="0" smtClean="0"/>
              <a:t>x</a:t>
            </a:r>
            <a:endParaRPr lang="en-US" sz="2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4343400" y="5638800"/>
            <a:ext cx="914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304800" y="6031468"/>
            <a:ext cx="800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Data values      2</a:t>
            </a:r>
            <a:r>
              <a:rPr lang="en-US" dirty="0"/>
              <a:t>	 </a:t>
            </a:r>
            <a:r>
              <a:rPr lang="en-US" dirty="0" smtClean="0"/>
              <a:t>       4</a:t>
            </a:r>
            <a:r>
              <a:rPr lang="en-US" dirty="0"/>
              <a:t>	</a:t>
            </a:r>
            <a:r>
              <a:rPr lang="en-US" dirty="0" smtClean="0"/>
              <a:t>       6</a:t>
            </a:r>
            <a:r>
              <a:rPr lang="en-US" dirty="0"/>
              <a:t>	</a:t>
            </a:r>
            <a:r>
              <a:rPr lang="en-US" dirty="0" smtClean="0"/>
              <a:t>      8             10           12           14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858000" y="1295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858000" y="1600200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858000" y="1905000"/>
            <a:ext cx="76200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858000" y="2209800"/>
            <a:ext cx="76200" cy="762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858000" y="2514600"/>
            <a:ext cx="76200" cy="76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858000" y="2819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858000" y="3124200"/>
            <a:ext cx="76200" cy="76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162800" y="838200"/>
            <a:ext cx="13716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Values</a:t>
            </a:r>
          </a:p>
          <a:p>
            <a:r>
              <a:rPr lang="en-US" sz="2000" dirty="0" smtClean="0"/>
              <a:t>5</a:t>
            </a:r>
          </a:p>
          <a:p>
            <a:r>
              <a:rPr lang="en-US" sz="2000" dirty="0" smtClean="0"/>
              <a:t>6</a:t>
            </a:r>
          </a:p>
          <a:p>
            <a:r>
              <a:rPr lang="en-US" sz="2000" dirty="0" smtClean="0"/>
              <a:t>7</a:t>
            </a:r>
          </a:p>
          <a:p>
            <a:r>
              <a:rPr lang="en-US" sz="2000" dirty="0" smtClean="0"/>
              <a:t>8</a:t>
            </a:r>
          </a:p>
          <a:p>
            <a:r>
              <a:rPr lang="en-US" sz="2000" dirty="0" smtClean="0"/>
              <a:t>9</a:t>
            </a:r>
          </a:p>
          <a:p>
            <a:r>
              <a:rPr lang="en-US" sz="2000" dirty="0" smtClean="0"/>
              <a:t>10</a:t>
            </a:r>
          </a:p>
          <a:p>
            <a:r>
              <a:rPr lang="en-US" sz="2000" dirty="0" smtClean="0"/>
              <a:t>11</a:t>
            </a:r>
            <a:endParaRPr lang="en-US" sz="2000" dirty="0"/>
          </a:p>
        </p:txBody>
      </p:sp>
      <p:sp>
        <p:nvSpPr>
          <p:cNvPr id="46" name="Oval 45"/>
          <p:cNvSpPr/>
          <p:nvPr/>
        </p:nvSpPr>
        <p:spPr>
          <a:xfrm>
            <a:off x="3124200" y="4724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3581400" y="4724400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581400" y="4419600"/>
            <a:ext cx="76200" cy="76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3962400" y="4648200"/>
            <a:ext cx="76200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79976" y="4648200"/>
            <a:ext cx="76200" cy="762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4379976" y="4267200"/>
            <a:ext cx="73152" cy="7620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800600" y="4648200"/>
            <a:ext cx="76200" cy="76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181600" y="4648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181600" y="4343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638800" y="4648200"/>
            <a:ext cx="76200" cy="76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553200" y="685800"/>
            <a:ext cx="2057400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Empirical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</a:t>
            </a:r>
          </a:p>
          <a:p>
            <a:pPr lvl="1"/>
            <a:r>
              <a:rPr lang="en-US" dirty="0" smtClean="0"/>
              <a:t>The standard deviation is known</a:t>
            </a:r>
          </a:p>
          <a:p>
            <a:pPr lvl="1"/>
            <a:r>
              <a:rPr lang="en-US" dirty="0" smtClean="0"/>
              <a:t>The mean is known</a:t>
            </a:r>
          </a:p>
          <a:p>
            <a:pPr lvl="1"/>
            <a:r>
              <a:rPr lang="en-US" dirty="0" smtClean="0"/>
              <a:t>&amp; the data is normally distributed </a:t>
            </a:r>
          </a:p>
          <a:p>
            <a:pPr lvl="1">
              <a:buNone/>
            </a:pPr>
            <a:r>
              <a:rPr lang="en-US" dirty="0" smtClean="0"/>
              <a:t>					      (like a bell-shaped mound)</a:t>
            </a:r>
          </a:p>
          <a:p>
            <a:r>
              <a:rPr lang="en-US" dirty="0" smtClean="0"/>
              <a:t>Then</a:t>
            </a:r>
          </a:p>
          <a:p>
            <a:pPr lvl="1"/>
            <a:r>
              <a:rPr lang="en-US" dirty="0" smtClean="0"/>
              <a:t>The Empirical Rule can be used to generalize some properties about the distribution (data)</a:t>
            </a:r>
          </a:p>
          <a:p>
            <a:pPr lvl="1"/>
            <a:r>
              <a:rPr lang="en-US" dirty="0" smtClean="0"/>
              <a:t>Also known as the sigma rule; 68-95-99.7 rule</a:t>
            </a:r>
            <a:endParaRPr lang="en-US" dirty="0"/>
          </a:p>
        </p:txBody>
      </p:sp>
      <p:pic>
        <p:nvPicPr>
          <p:cNvPr id="4" name="Picture 3" descr="Measures of Variability_0006.jpg"/>
          <p:cNvPicPr>
            <a:picLocks noChangeAspect="1"/>
          </p:cNvPicPr>
          <p:nvPr/>
        </p:nvPicPr>
        <p:blipFill>
          <a:blip r:embed="rId2" cstate="print"/>
          <a:srcRect l="53167" t="20000" r="7242" b="63333"/>
          <a:stretch>
            <a:fillRect/>
          </a:stretch>
        </p:blipFill>
        <p:spPr>
          <a:xfrm>
            <a:off x="6172200" y="1752600"/>
            <a:ext cx="2717800" cy="16306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0B12A4-76EB-452E-86A7-DD78996DE9A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sz="3200" b="1" dirty="0" smtClean="0"/>
              <a:t>Normal Distribution</a:t>
            </a:r>
            <a:endParaRPr lang="en-US" dirty="0" smtClean="0"/>
          </a:p>
        </p:txBody>
      </p:sp>
      <p:grpSp>
        <p:nvGrpSpPr>
          <p:cNvPr id="35" name="Group 34"/>
          <p:cNvGrpSpPr/>
          <p:nvPr/>
        </p:nvGrpSpPr>
        <p:grpSpPr>
          <a:xfrm>
            <a:off x="533400" y="1600200"/>
            <a:ext cx="7924800" cy="3276600"/>
            <a:chOff x="533400" y="1600200"/>
            <a:chExt cx="7924800" cy="3276600"/>
          </a:xfrm>
        </p:grpSpPr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533400" y="1600200"/>
              <a:ext cx="7924800" cy="3270250"/>
              <a:chOff x="1560" y="8302"/>
              <a:chExt cx="8307" cy="2665"/>
            </a:xfrm>
          </p:grpSpPr>
          <p:sp>
            <p:nvSpPr>
              <p:cNvPr id="12319" name="Freeform 4"/>
              <p:cNvSpPr>
                <a:spLocks/>
              </p:cNvSpPr>
              <p:nvPr/>
            </p:nvSpPr>
            <p:spPr bwMode="auto">
              <a:xfrm>
                <a:off x="1680" y="8302"/>
                <a:ext cx="7906" cy="2540"/>
              </a:xfrm>
              <a:custGeom>
                <a:avLst/>
                <a:gdLst>
                  <a:gd name="T0" fmla="*/ 0 w 7906"/>
                  <a:gd name="T1" fmla="*/ 2536 h 2540"/>
                  <a:gd name="T2" fmla="*/ 266 w 7906"/>
                  <a:gd name="T3" fmla="*/ 2523 h 2540"/>
                  <a:gd name="T4" fmla="*/ 586 w 7906"/>
                  <a:gd name="T5" fmla="*/ 2496 h 2540"/>
                  <a:gd name="T6" fmla="*/ 933 w 7906"/>
                  <a:gd name="T7" fmla="*/ 2443 h 2540"/>
                  <a:gd name="T8" fmla="*/ 1240 w 7906"/>
                  <a:gd name="T9" fmla="*/ 2402 h 2540"/>
                  <a:gd name="T10" fmla="*/ 1493 w 7906"/>
                  <a:gd name="T11" fmla="*/ 2322 h 2540"/>
                  <a:gd name="T12" fmla="*/ 1733 w 7906"/>
                  <a:gd name="T13" fmla="*/ 2229 h 2540"/>
                  <a:gd name="T14" fmla="*/ 1947 w 7906"/>
                  <a:gd name="T15" fmla="*/ 2122 h 2540"/>
                  <a:gd name="T16" fmla="*/ 2160 w 7906"/>
                  <a:gd name="T17" fmla="*/ 1976 h 2540"/>
                  <a:gd name="T18" fmla="*/ 2320 w 7906"/>
                  <a:gd name="T19" fmla="*/ 1829 h 2540"/>
                  <a:gd name="T20" fmla="*/ 2480 w 7906"/>
                  <a:gd name="T21" fmla="*/ 1642 h 2540"/>
                  <a:gd name="T22" fmla="*/ 2640 w 7906"/>
                  <a:gd name="T23" fmla="*/ 1442 h 2540"/>
                  <a:gd name="T24" fmla="*/ 2787 w 7906"/>
                  <a:gd name="T25" fmla="*/ 1216 h 2540"/>
                  <a:gd name="T26" fmla="*/ 2933 w 7906"/>
                  <a:gd name="T27" fmla="*/ 962 h 2540"/>
                  <a:gd name="T28" fmla="*/ 3067 w 7906"/>
                  <a:gd name="T29" fmla="*/ 749 h 2540"/>
                  <a:gd name="T30" fmla="*/ 3213 w 7906"/>
                  <a:gd name="T31" fmla="*/ 522 h 2540"/>
                  <a:gd name="T32" fmla="*/ 3347 w 7906"/>
                  <a:gd name="T33" fmla="*/ 336 h 2540"/>
                  <a:gd name="T34" fmla="*/ 3493 w 7906"/>
                  <a:gd name="T35" fmla="*/ 176 h 2540"/>
                  <a:gd name="T36" fmla="*/ 3653 w 7906"/>
                  <a:gd name="T37" fmla="*/ 69 h 2540"/>
                  <a:gd name="T38" fmla="*/ 3840 w 7906"/>
                  <a:gd name="T39" fmla="*/ 16 h 2540"/>
                  <a:gd name="T40" fmla="*/ 4066 w 7906"/>
                  <a:gd name="T41" fmla="*/ 16 h 2540"/>
                  <a:gd name="T42" fmla="*/ 4280 w 7906"/>
                  <a:gd name="T43" fmla="*/ 109 h 2540"/>
                  <a:gd name="T44" fmla="*/ 4440 w 7906"/>
                  <a:gd name="T45" fmla="*/ 243 h 2540"/>
                  <a:gd name="T46" fmla="*/ 4586 w 7906"/>
                  <a:gd name="T47" fmla="*/ 443 h 2540"/>
                  <a:gd name="T48" fmla="*/ 4720 w 7906"/>
                  <a:gd name="T49" fmla="*/ 629 h 2540"/>
                  <a:gd name="T50" fmla="*/ 4840 w 7906"/>
                  <a:gd name="T51" fmla="*/ 843 h 2540"/>
                  <a:gd name="T52" fmla="*/ 4946 w 7906"/>
                  <a:gd name="T53" fmla="*/ 1043 h 2540"/>
                  <a:gd name="T54" fmla="*/ 5066 w 7906"/>
                  <a:gd name="T55" fmla="*/ 1256 h 2540"/>
                  <a:gd name="T56" fmla="*/ 5186 w 7906"/>
                  <a:gd name="T57" fmla="*/ 1443 h 2540"/>
                  <a:gd name="T58" fmla="*/ 5373 w 7906"/>
                  <a:gd name="T59" fmla="*/ 1696 h 2540"/>
                  <a:gd name="T60" fmla="*/ 5533 w 7906"/>
                  <a:gd name="T61" fmla="*/ 1869 h 2540"/>
                  <a:gd name="T62" fmla="*/ 5707 w 7906"/>
                  <a:gd name="T63" fmla="*/ 2039 h 2540"/>
                  <a:gd name="T64" fmla="*/ 6000 w 7906"/>
                  <a:gd name="T65" fmla="*/ 2229 h 2540"/>
                  <a:gd name="T66" fmla="*/ 6346 w 7906"/>
                  <a:gd name="T67" fmla="*/ 2376 h 2540"/>
                  <a:gd name="T68" fmla="*/ 6640 w 7906"/>
                  <a:gd name="T69" fmla="*/ 2443 h 2540"/>
                  <a:gd name="T70" fmla="*/ 6920 w 7906"/>
                  <a:gd name="T71" fmla="*/ 2469 h 2540"/>
                  <a:gd name="T72" fmla="*/ 7253 w 7906"/>
                  <a:gd name="T73" fmla="*/ 2509 h 2540"/>
                  <a:gd name="T74" fmla="*/ 7626 w 7906"/>
                  <a:gd name="T75" fmla="*/ 2536 h 2540"/>
                  <a:gd name="T76" fmla="*/ 7906 w 7906"/>
                  <a:gd name="T77" fmla="*/ 2536 h 254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906"/>
                  <a:gd name="T118" fmla="*/ 0 h 2540"/>
                  <a:gd name="T119" fmla="*/ 7906 w 7906"/>
                  <a:gd name="T120" fmla="*/ 2540 h 254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906" h="2540">
                    <a:moveTo>
                      <a:pt x="0" y="2536"/>
                    </a:moveTo>
                    <a:cubicBezTo>
                      <a:pt x="44" y="2534"/>
                      <a:pt x="168" y="2530"/>
                      <a:pt x="266" y="2523"/>
                    </a:cubicBezTo>
                    <a:cubicBezTo>
                      <a:pt x="364" y="2516"/>
                      <a:pt x="475" y="2509"/>
                      <a:pt x="586" y="2496"/>
                    </a:cubicBezTo>
                    <a:cubicBezTo>
                      <a:pt x="697" y="2483"/>
                      <a:pt x="824" y="2459"/>
                      <a:pt x="933" y="2443"/>
                    </a:cubicBezTo>
                    <a:cubicBezTo>
                      <a:pt x="1042" y="2427"/>
                      <a:pt x="1147" y="2422"/>
                      <a:pt x="1240" y="2402"/>
                    </a:cubicBezTo>
                    <a:cubicBezTo>
                      <a:pt x="1333" y="2382"/>
                      <a:pt x="1411" y="2351"/>
                      <a:pt x="1493" y="2322"/>
                    </a:cubicBezTo>
                    <a:cubicBezTo>
                      <a:pt x="1575" y="2293"/>
                      <a:pt x="1657" y="2262"/>
                      <a:pt x="1733" y="2229"/>
                    </a:cubicBezTo>
                    <a:cubicBezTo>
                      <a:pt x="1809" y="2196"/>
                      <a:pt x="1876" y="2164"/>
                      <a:pt x="1947" y="2122"/>
                    </a:cubicBezTo>
                    <a:cubicBezTo>
                      <a:pt x="2018" y="2080"/>
                      <a:pt x="2098" y="2025"/>
                      <a:pt x="2160" y="1976"/>
                    </a:cubicBezTo>
                    <a:cubicBezTo>
                      <a:pt x="2222" y="1927"/>
                      <a:pt x="2267" y="1885"/>
                      <a:pt x="2320" y="1829"/>
                    </a:cubicBezTo>
                    <a:cubicBezTo>
                      <a:pt x="2373" y="1773"/>
                      <a:pt x="2427" y="1707"/>
                      <a:pt x="2480" y="1642"/>
                    </a:cubicBezTo>
                    <a:cubicBezTo>
                      <a:pt x="2533" y="1577"/>
                      <a:pt x="2589" y="1513"/>
                      <a:pt x="2640" y="1442"/>
                    </a:cubicBezTo>
                    <a:cubicBezTo>
                      <a:pt x="2691" y="1371"/>
                      <a:pt x="2738" y="1296"/>
                      <a:pt x="2787" y="1216"/>
                    </a:cubicBezTo>
                    <a:cubicBezTo>
                      <a:pt x="2836" y="1136"/>
                      <a:pt x="2886" y="1040"/>
                      <a:pt x="2933" y="962"/>
                    </a:cubicBezTo>
                    <a:cubicBezTo>
                      <a:pt x="2980" y="884"/>
                      <a:pt x="3020" y="822"/>
                      <a:pt x="3067" y="749"/>
                    </a:cubicBezTo>
                    <a:cubicBezTo>
                      <a:pt x="3114" y="676"/>
                      <a:pt x="3166" y="591"/>
                      <a:pt x="3213" y="522"/>
                    </a:cubicBezTo>
                    <a:cubicBezTo>
                      <a:pt x="3260" y="453"/>
                      <a:pt x="3300" y="393"/>
                      <a:pt x="3347" y="336"/>
                    </a:cubicBezTo>
                    <a:cubicBezTo>
                      <a:pt x="3394" y="279"/>
                      <a:pt x="3442" y="221"/>
                      <a:pt x="3493" y="176"/>
                    </a:cubicBezTo>
                    <a:cubicBezTo>
                      <a:pt x="3544" y="131"/>
                      <a:pt x="3595" y="96"/>
                      <a:pt x="3653" y="69"/>
                    </a:cubicBezTo>
                    <a:cubicBezTo>
                      <a:pt x="3711" y="42"/>
                      <a:pt x="3771" y="25"/>
                      <a:pt x="3840" y="16"/>
                    </a:cubicBezTo>
                    <a:cubicBezTo>
                      <a:pt x="3909" y="7"/>
                      <a:pt x="3993" y="0"/>
                      <a:pt x="4066" y="16"/>
                    </a:cubicBezTo>
                    <a:cubicBezTo>
                      <a:pt x="4139" y="32"/>
                      <a:pt x="4218" y="71"/>
                      <a:pt x="4280" y="109"/>
                    </a:cubicBezTo>
                    <a:cubicBezTo>
                      <a:pt x="4342" y="147"/>
                      <a:pt x="4389" y="187"/>
                      <a:pt x="4440" y="243"/>
                    </a:cubicBezTo>
                    <a:cubicBezTo>
                      <a:pt x="4491" y="299"/>
                      <a:pt x="4539" y="379"/>
                      <a:pt x="4586" y="443"/>
                    </a:cubicBezTo>
                    <a:cubicBezTo>
                      <a:pt x="4633" y="507"/>
                      <a:pt x="4678" y="562"/>
                      <a:pt x="4720" y="629"/>
                    </a:cubicBezTo>
                    <a:cubicBezTo>
                      <a:pt x="4762" y="696"/>
                      <a:pt x="4802" y="774"/>
                      <a:pt x="4840" y="843"/>
                    </a:cubicBezTo>
                    <a:cubicBezTo>
                      <a:pt x="4878" y="912"/>
                      <a:pt x="4908" y="974"/>
                      <a:pt x="4946" y="1043"/>
                    </a:cubicBezTo>
                    <a:cubicBezTo>
                      <a:pt x="4984" y="1112"/>
                      <a:pt x="5026" y="1189"/>
                      <a:pt x="5066" y="1256"/>
                    </a:cubicBezTo>
                    <a:cubicBezTo>
                      <a:pt x="5106" y="1323"/>
                      <a:pt x="5135" y="1370"/>
                      <a:pt x="5186" y="1443"/>
                    </a:cubicBezTo>
                    <a:cubicBezTo>
                      <a:pt x="5237" y="1516"/>
                      <a:pt x="5315" y="1625"/>
                      <a:pt x="5373" y="1696"/>
                    </a:cubicBezTo>
                    <a:cubicBezTo>
                      <a:pt x="5431" y="1767"/>
                      <a:pt x="5477" y="1812"/>
                      <a:pt x="5533" y="1869"/>
                    </a:cubicBezTo>
                    <a:cubicBezTo>
                      <a:pt x="5589" y="1926"/>
                      <a:pt x="5629" y="1979"/>
                      <a:pt x="5707" y="2039"/>
                    </a:cubicBezTo>
                    <a:cubicBezTo>
                      <a:pt x="5785" y="2099"/>
                      <a:pt x="5894" y="2173"/>
                      <a:pt x="6000" y="2229"/>
                    </a:cubicBezTo>
                    <a:cubicBezTo>
                      <a:pt x="6106" y="2285"/>
                      <a:pt x="6239" y="2340"/>
                      <a:pt x="6346" y="2376"/>
                    </a:cubicBezTo>
                    <a:cubicBezTo>
                      <a:pt x="6453" y="2412"/>
                      <a:pt x="6544" y="2428"/>
                      <a:pt x="6640" y="2443"/>
                    </a:cubicBezTo>
                    <a:cubicBezTo>
                      <a:pt x="6736" y="2458"/>
                      <a:pt x="6818" y="2458"/>
                      <a:pt x="6920" y="2469"/>
                    </a:cubicBezTo>
                    <a:cubicBezTo>
                      <a:pt x="7022" y="2480"/>
                      <a:pt x="7135" y="2498"/>
                      <a:pt x="7253" y="2509"/>
                    </a:cubicBezTo>
                    <a:cubicBezTo>
                      <a:pt x="7371" y="2520"/>
                      <a:pt x="7517" y="2532"/>
                      <a:pt x="7626" y="2536"/>
                    </a:cubicBezTo>
                    <a:cubicBezTo>
                      <a:pt x="7735" y="2540"/>
                      <a:pt x="7848" y="2536"/>
                      <a:pt x="7906" y="2536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20" name="Line 5"/>
              <p:cNvSpPr>
                <a:spLocks noChangeShapeType="1"/>
              </p:cNvSpPr>
              <p:nvPr/>
            </p:nvSpPr>
            <p:spPr bwMode="auto">
              <a:xfrm>
                <a:off x="1560" y="10967"/>
                <a:ext cx="830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93" name="Line 6"/>
            <p:cNvSpPr>
              <a:spLocks noChangeShapeType="1"/>
            </p:cNvSpPr>
            <p:nvPr/>
          </p:nvSpPr>
          <p:spPr bwMode="auto">
            <a:xfrm>
              <a:off x="4413250" y="1603375"/>
              <a:ext cx="0" cy="32559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4" name="Line 7"/>
            <p:cNvSpPr>
              <a:spLocks noChangeShapeType="1"/>
            </p:cNvSpPr>
            <p:nvPr/>
          </p:nvSpPr>
          <p:spPr bwMode="auto">
            <a:xfrm>
              <a:off x="5227638" y="2584450"/>
              <a:ext cx="0" cy="22907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Line 8"/>
            <p:cNvSpPr>
              <a:spLocks noChangeShapeType="1"/>
            </p:cNvSpPr>
            <p:nvPr/>
          </p:nvSpPr>
          <p:spPr bwMode="auto">
            <a:xfrm flipH="1" flipV="1">
              <a:off x="6065838" y="4076700"/>
              <a:ext cx="0" cy="800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Line 9"/>
            <p:cNvSpPr>
              <a:spLocks noChangeShapeType="1"/>
            </p:cNvSpPr>
            <p:nvPr/>
          </p:nvSpPr>
          <p:spPr bwMode="auto">
            <a:xfrm flipV="1">
              <a:off x="6867525" y="4562475"/>
              <a:ext cx="0" cy="3111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Line 10"/>
            <p:cNvSpPr>
              <a:spLocks noChangeShapeType="1"/>
            </p:cNvSpPr>
            <p:nvPr/>
          </p:nvSpPr>
          <p:spPr bwMode="auto">
            <a:xfrm>
              <a:off x="3598863" y="2470150"/>
              <a:ext cx="0" cy="24050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Line 11"/>
            <p:cNvSpPr>
              <a:spLocks noChangeShapeType="1"/>
            </p:cNvSpPr>
            <p:nvPr/>
          </p:nvSpPr>
          <p:spPr bwMode="auto">
            <a:xfrm flipH="1" flipV="1">
              <a:off x="2746375" y="3976688"/>
              <a:ext cx="0" cy="9001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Line 12"/>
            <p:cNvSpPr>
              <a:spLocks noChangeShapeType="1"/>
            </p:cNvSpPr>
            <p:nvPr/>
          </p:nvSpPr>
          <p:spPr bwMode="auto">
            <a:xfrm flipV="1">
              <a:off x="1868488" y="4530725"/>
              <a:ext cx="0" cy="3270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00" name="Line 13"/>
          <p:cNvSpPr>
            <a:spLocks noChangeShapeType="1"/>
          </p:cNvSpPr>
          <p:nvPr/>
        </p:nvSpPr>
        <p:spPr bwMode="auto">
          <a:xfrm flipH="1">
            <a:off x="6269038" y="4090988"/>
            <a:ext cx="369887" cy="4587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2124075" y="4025900"/>
            <a:ext cx="368300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 flipH="1">
            <a:off x="7046913" y="4386263"/>
            <a:ext cx="252412" cy="392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>
            <a:off x="1576388" y="4402138"/>
            <a:ext cx="190500" cy="344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4" name="Text Box 17"/>
          <p:cNvSpPr txBox="1">
            <a:spLocks noChangeArrowheads="1"/>
          </p:cNvSpPr>
          <p:nvPr/>
        </p:nvSpPr>
        <p:spPr bwMode="auto">
          <a:xfrm>
            <a:off x="1676400" y="3581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2.14%</a:t>
            </a:r>
          </a:p>
        </p:txBody>
      </p:sp>
      <p:sp>
        <p:nvSpPr>
          <p:cNvPr id="12305" name="Rectangle 18"/>
          <p:cNvSpPr>
            <a:spLocks noChangeArrowheads="1"/>
          </p:cNvSpPr>
          <p:nvPr/>
        </p:nvSpPr>
        <p:spPr bwMode="auto">
          <a:xfrm>
            <a:off x="6324600" y="3657600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2.14%</a:t>
            </a:r>
          </a:p>
        </p:txBody>
      </p:sp>
      <p:sp>
        <p:nvSpPr>
          <p:cNvPr id="12306" name="Text Box 19"/>
          <p:cNvSpPr txBox="1">
            <a:spLocks noChangeArrowheads="1"/>
          </p:cNvSpPr>
          <p:nvPr/>
        </p:nvSpPr>
        <p:spPr bwMode="auto">
          <a:xfrm>
            <a:off x="609600" y="5181600"/>
            <a:ext cx="769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/>
              <a:t>S</a:t>
            </a:r>
            <a:r>
              <a:rPr lang="en-US" dirty="0"/>
              <a:t>	  -3	 -2	-1	0        </a:t>
            </a:r>
            <a:r>
              <a:rPr lang="en-US" dirty="0" smtClean="0"/>
              <a:t>      1              2             3</a:t>
            </a:r>
            <a:endParaRPr lang="en-US" dirty="0"/>
          </a:p>
        </p:txBody>
      </p:sp>
      <p:sp>
        <p:nvSpPr>
          <p:cNvPr id="12307" name="Text Box 20"/>
          <p:cNvSpPr txBox="1">
            <a:spLocks noChangeArrowheads="1"/>
          </p:cNvSpPr>
          <p:nvPr/>
        </p:nvSpPr>
        <p:spPr bwMode="auto">
          <a:xfrm>
            <a:off x="838200" y="4038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0.13%</a:t>
            </a:r>
          </a:p>
        </p:txBody>
      </p:sp>
      <p:sp>
        <p:nvSpPr>
          <p:cNvPr id="12308" name="Text Box 21"/>
          <p:cNvSpPr txBox="1">
            <a:spLocks noChangeArrowheads="1"/>
          </p:cNvSpPr>
          <p:nvPr/>
        </p:nvSpPr>
        <p:spPr bwMode="auto">
          <a:xfrm>
            <a:off x="7086600" y="4038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0.13%</a:t>
            </a:r>
          </a:p>
        </p:txBody>
      </p:sp>
      <p:sp>
        <p:nvSpPr>
          <p:cNvPr id="12309" name="Text Box 22"/>
          <p:cNvSpPr txBox="1">
            <a:spLocks noChangeArrowheads="1"/>
          </p:cNvSpPr>
          <p:nvPr/>
        </p:nvSpPr>
        <p:spPr bwMode="auto">
          <a:xfrm>
            <a:off x="5562600" y="2667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13.59%</a:t>
            </a:r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>
            <a:off x="4953000" y="1600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34.13%</a:t>
            </a:r>
          </a:p>
        </p:txBody>
      </p:sp>
      <p:sp>
        <p:nvSpPr>
          <p:cNvPr id="12311" name="Text Box 24"/>
          <p:cNvSpPr txBox="1">
            <a:spLocks noChangeArrowheads="1"/>
          </p:cNvSpPr>
          <p:nvPr/>
        </p:nvSpPr>
        <p:spPr bwMode="auto">
          <a:xfrm>
            <a:off x="2667000" y="16002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34.13%</a:t>
            </a:r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>
            <a:off x="1981200" y="2667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13.59%</a:t>
            </a:r>
          </a:p>
        </p:txBody>
      </p:sp>
      <p:sp>
        <p:nvSpPr>
          <p:cNvPr id="12313" name="Line 26"/>
          <p:cNvSpPr>
            <a:spLocks noChangeShapeType="1"/>
          </p:cNvSpPr>
          <p:nvPr/>
        </p:nvSpPr>
        <p:spPr bwMode="auto">
          <a:xfrm>
            <a:off x="2819400" y="3124200"/>
            <a:ext cx="368300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14" name="Line 27"/>
          <p:cNvSpPr>
            <a:spLocks noChangeShapeType="1"/>
          </p:cNvSpPr>
          <p:nvPr/>
        </p:nvSpPr>
        <p:spPr bwMode="auto">
          <a:xfrm>
            <a:off x="3429000" y="2057400"/>
            <a:ext cx="368300" cy="442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15" name="Line 28"/>
          <p:cNvSpPr>
            <a:spLocks noChangeShapeType="1"/>
          </p:cNvSpPr>
          <p:nvPr/>
        </p:nvSpPr>
        <p:spPr bwMode="auto">
          <a:xfrm flipH="1">
            <a:off x="5562600" y="3124200"/>
            <a:ext cx="369888" cy="458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16" name="Line 29"/>
          <p:cNvSpPr>
            <a:spLocks noChangeShapeType="1"/>
          </p:cNvSpPr>
          <p:nvPr/>
        </p:nvSpPr>
        <p:spPr bwMode="auto">
          <a:xfrm flipH="1">
            <a:off x="4876800" y="2057400"/>
            <a:ext cx="369888" cy="458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17" name="Text Box 30"/>
          <p:cNvSpPr txBox="1">
            <a:spLocks noChangeArrowheads="1"/>
          </p:cNvSpPr>
          <p:nvPr/>
        </p:nvSpPr>
        <p:spPr bwMode="auto">
          <a:xfrm>
            <a:off x="4191000" y="5562600"/>
            <a:ext cx="45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 </a:t>
            </a:r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12318" name="Text Box 31"/>
          <p:cNvSpPr txBox="1">
            <a:spLocks noChangeArrowheads="1"/>
          </p:cNvSpPr>
          <p:nvPr/>
        </p:nvSpPr>
        <p:spPr bwMode="auto">
          <a:xfrm>
            <a:off x="381000" y="990600"/>
            <a:ext cx="1981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Percent of values under portions of the normal curve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343400" y="5638800"/>
            <a:ext cx="914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Empirical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152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data is normally distributed:</a:t>
            </a:r>
          </a:p>
          <a:p>
            <a:pPr lvl="1"/>
            <a:r>
              <a:rPr lang="en-US" sz="2600" dirty="0" smtClean="0"/>
              <a:t>Approx. 68% of the values will fall within +/- 1 S from the x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2438400"/>
            <a:ext cx="914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68 perc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971800"/>
            <a:ext cx="6181725" cy="2964856"/>
          </a:xfrm>
          <a:prstGeom prst="rect">
            <a:avLst/>
          </a:prstGeom>
        </p:spPr>
      </p:pic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1143000" y="5650468"/>
            <a:ext cx="716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S               </a:t>
            </a:r>
            <a:r>
              <a:rPr lang="en-US" dirty="0" smtClean="0"/>
              <a:t>  </a:t>
            </a:r>
            <a:r>
              <a:rPr lang="en-US" dirty="0"/>
              <a:t>-</a:t>
            </a:r>
            <a:r>
              <a:rPr lang="en-US" dirty="0" smtClean="0"/>
              <a:t>3         -2         -1</a:t>
            </a:r>
            <a:r>
              <a:rPr lang="en-US" dirty="0"/>
              <a:t>	</a:t>
            </a:r>
            <a:r>
              <a:rPr lang="en-US" dirty="0" smtClean="0"/>
              <a:t>      0         1           2          3</a:t>
            </a:r>
            <a:endParaRPr lang="en-US" dirty="0"/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4648200" y="2450068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68%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 rot="5400000">
            <a:off x="3848100" y="2247900"/>
            <a:ext cx="9144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Empirical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52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data is normally distributed:</a:t>
            </a:r>
          </a:p>
          <a:p>
            <a:pPr lvl="1"/>
            <a:r>
              <a:rPr lang="en-US" sz="2600" dirty="0" smtClean="0"/>
              <a:t>Approx. 95% of the values will fall within +/- 2 S from the x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2209800"/>
            <a:ext cx="914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295400" y="3516868"/>
            <a:ext cx="7162800" cy="3112532"/>
            <a:chOff x="1143000" y="2819400"/>
            <a:chExt cx="7162800" cy="3112532"/>
          </a:xfrm>
        </p:grpSpPr>
        <p:pic>
          <p:nvPicPr>
            <p:cNvPr id="6" name="Picture 5" descr="95 percent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95400" y="2819400"/>
              <a:ext cx="6181344" cy="2964673"/>
            </a:xfrm>
            <a:prstGeom prst="rect">
              <a:avLst/>
            </a:prstGeom>
          </p:spPr>
        </p:pic>
        <p:sp>
          <p:nvSpPr>
            <p:cNvPr id="7" name="Text Box 19"/>
            <p:cNvSpPr txBox="1">
              <a:spLocks noChangeArrowheads="1"/>
            </p:cNvSpPr>
            <p:nvPr/>
          </p:nvSpPr>
          <p:spPr bwMode="auto">
            <a:xfrm>
              <a:off x="1143000" y="5562600"/>
              <a:ext cx="7162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/>
                <a:t>S               </a:t>
              </a:r>
              <a:r>
                <a:rPr lang="en-US" dirty="0" smtClean="0"/>
                <a:t>  </a:t>
              </a:r>
              <a:r>
                <a:rPr lang="en-US" dirty="0"/>
                <a:t>-</a:t>
              </a:r>
              <a:r>
                <a:rPr lang="en-US" dirty="0" smtClean="0"/>
                <a:t>3         -2         -1</a:t>
              </a:r>
              <a:r>
                <a:rPr lang="en-US" dirty="0"/>
                <a:t>	</a:t>
              </a:r>
              <a:r>
                <a:rPr lang="en-US" dirty="0" smtClean="0"/>
                <a:t>      0         1           2          3</a:t>
              </a:r>
              <a:endParaRPr lang="en-US" dirty="0"/>
            </a:p>
          </p:txBody>
        </p:sp>
      </p:grp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4648200" y="2602468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95%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 rot="5400000">
            <a:off x="3124200" y="2133600"/>
            <a:ext cx="2590800" cy="27432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The Empirical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152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data is normally distributed:</a:t>
            </a:r>
          </a:p>
          <a:p>
            <a:pPr lvl="1"/>
            <a:r>
              <a:rPr lang="en-US" sz="2600" dirty="0" smtClean="0"/>
              <a:t>Approx. 99% of the values will fall within +/- 3 S from the x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752600" y="2057400"/>
            <a:ext cx="914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99 perc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6256" y="2902727"/>
            <a:ext cx="6181344" cy="2964673"/>
          </a:xfrm>
          <a:prstGeom prst="rect">
            <a:avLst/>
          </a:prstGeom>
        </p:spPr>
      </p:pic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1143000" y="5562600"/>
            <a:ext cx="716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S               </a:t>
            </a:r>
            <a:r>
              <a:rPr lang="en-US" dirty="0" smtClean="0"/>
              <a:t>  </a:t>
            </a:r>
            <a:r>
              <a:rPr lang="en-US" dirty="0"/>
              <a:t>-</a:t>
            </a:r>
            <a:r>
              <a:rPr lang="en-US" dirty="0" smtClean="0"/>
              <a:t>3         -2         -1</a:t>
            </a:r>
            <a:r>
              <a:rPr lang="en-US" dirty="0"/>
              <a:t>	</a:t>
            </a:r>
            <a:r>
              <a:rPr lang="en-US" dirty="0" smtClean="0"/>
              <a:t>      0         1           2          3</a:t>
            </a:r>
            <a:endParaRPr lang="en-US" dirty="0"/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5105400" y="26670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99.7%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 rot="5400000">
            <a:off x="2667000" y="1447800"/>
            <a:ext cx="3200400" cy="3962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Approximate Empirical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Approximate Calculations</a:t>
            </a:r>
          </a:p>
          <a:p>
            <a:pPr lvl="1"/>
            <a:r>
              <a:rPr lang="en-US" dirty="0" smtClean="0"/>
              <a:t>68% = x +/- 1(s)</a:t>
            </a:r>
          </a:p>
          <a:p>
            <a:pPr lvl="2"/>
            <a:r>
              <a:rPr lang="en-US" sz="2800" dirty="0" smtClean="0"/>
              <a:t>[ x – 1(s), x + 1(s)]</a:t>
            </a:r>
          </a:p>
          <a:p>
            <a:pPr lvl="1"/>
            <a:r>
              <a:rPr lang="en-US" dirty="0" smtClean="0"/>
              <a:t>95% = x +/- 2(S)</a:t>
            </a:r>
          </a:p>
          <a:p>
            <a:pPr lvl="2"/>
            <a:r>
              <a:rPr lang="en-US" sz="2800" dirty="0" smtClean="0"/>
              <a:t>[ x – 2(s), x + 2(s)]</a:t>
            </a:r>
          </a:p>
          <a:p>
            <a:pPr lvl="1"/>
            <a:r>
              <a:rPr lang="en-US" dirty="0" smtClean="0"/>
              <a:t>99% = x +/- 3(S)</a:t>
            </a:r>
          </a:p>
          <a:p>
            <a:pPr lvl="2"/>
            <a:r>
              <a:rPr lang="en-US" sz="2800" dirty="0" smtClean="0"/>
              <a:t>[ x – 3(s), x + 3(s)]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70760" y="3275012"/>
            <a:ext cx="914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209800" y="4341812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209800" y="2286000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09800" y="3276600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74520" y="2819400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0" y="2819400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44040" y="3884612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17520" y="3884612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844040" y="4875212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17520" y="4875212"/>
            <a:ext cx="1828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ku.edu/~statistics/images/Using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682" y="914400"/>
            <a:ext cx="8160718" cy="597703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 Distribution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77000" y="1752600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 = 490 and s = 100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448</Words>
  <Application>Microsoft Office PowerPoint</Application>
  <PresentationFormat>On-screen Show (4:3)</PresentationFormat>
  <Paragraphs>83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Empirical Rule</vt:lpstr>
      <vt:lpstr>Normal Distribution</vt:lpstr>
      <vt:lpstr>The Empirical Rule</vt:lpstr>
      <vt:lpstr>Normal Distribution</vt:lpstr>
      <vt:lpstr>The Empirical Rule</vt:lpstr>
      <vt:lpstr>The Empirical Rule</vt:lpstr>
      <vt:lpstr>The Empirical Rule</vt:lpstr>
      <vt:lpstr>Approximate Empirical Calculations</vt:lpstr>
      <vt:lpstr>SAT Distribution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Empirical Rule</dc:title>
  <dc:creator>Surmans</dc:creator>
  <cp:lastModifiedBy>Stacy Hughey Surman</cp:lastModifiedBy>
  <cp:revision>78</cp:revision>
  <dcterms:created xsi:type="dcterms:W3CDTF">2009-07-16T01:11:19Z</dcterms:created>
  <dcterms:modified xsi:type="dcterms:W3CDTF">2012-02-27T18:30:41Z</dcterms:modified>
</cp:coreProperties>
</file>